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
  </p:notesMasterIdLst>
  <p:sldIdLst>
    <p:sldId id="272" r:id="rId2"/>
    <p:sldId id="258" r:id="rId3"/>
    <p:sldId id="261" r:id="rId4"/>
    <p:sldId id="268" r:id="rId5"/>
    <p:sldId id="262" r:id="rId6"/>
    <p:sldId id="269" r:id="rId7"/>
    <p:sldId id="263" r:id="rId8"/>
    <p:sldId id="270" r:id="rId9"/>
    <p:sldId id="264" r:id="rId10"/>
    <p:sldId id="265" r:id="rId11"/>
    <p:sldId id="271" r:id="rId12"/>
    <p:sldId id="266" r:id="rId13"/>
  </p:sldIdLst>
  <p:sldSz cx="9144000" cy="6858000" type="screen4x3"/>
  <p:notesSz cx="6858000" cy="9144000"/>
  <p:embeddedFontLst>
    <p:embeddedFont>
      <p:font typeface="Abril Fatface" panose="02000503000000020003" pitchFamily="2" charset="77"/>
      <p:regular r:id="rId15"/>
    </p:embeddedFont>
    <p:embeddedFont>
      <p:font typeface="Alice" pitchFamily="2" charset="77"/>
      <p:regular r:id="rId16"/>
    </p:embeddedFon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Helvetica Neue" panose="02000503000000020004"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7" roundtripDataSignature="AMtx7mjY9beIb/OX2yoHlUPVGJqjH/Uu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7" autoAdjust="0"/>
    <p:restoredTop sz="94694"/>
  </p:normalViewPr>
  <p:slideViewPr>
    <p:cSldViewPr snapToGrid="0">
      <p:cViewPr varScale="1">
        <p:scale>
          <a:sx n="121" d="100"/>
          <a:sy n="121" d="100"/>
        </p:scale>
        <p:origin x="1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2495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29e55cc7b_0_6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29e55cc7b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729e55cc7b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29e55cc7b_0_6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29e55cc7b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729e55cc7b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35638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29e55cc7b_0_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29e55cc7b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729e55cc7b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29e55cc7b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29e55cc7b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729e55cc7b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29e55cc7b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29e55cc7b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729e55cc7b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1711832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29e55cc7b_0_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29e55cc7b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729e55cc7b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29e55cc7b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29e55cc7b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729e55cc7b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258128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29e55cc7b_0_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29e55cc7b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729e55cc7b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29e55cc7b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29e55cc7b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729e55cc7b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782983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29e55cc7b_0_4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29e55cc7b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729e55cc7b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4" name="Google Shape;24;p5"/>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5"/>
          <p:cNvSpPr txBox="1">
            <a:spLocks noGrp="1"/>
          </p:cNvSpPr>
          <p:nvPr>
            <p:ph type="dt" idx="10"/>
          </p:nvPr>
        </p:nvSpPr>
        <p:spPr>
          <a:xfrm>
            <a:off x="459105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888888"/>
                </a:solidFill>
                <a:latin typeface="Century Gothic"/>
                <a:ea typeface="Century Gothic"/>
                <a:cs typeface="Century Gothic"/>
                <a:sym typeface="Century Gothic"/>
              </a:defRPr>
            </a:lvl1pPr>
            <a:lvl2pPr marL="0" lvl="1" indent="0" algn="r">
              <a:spcBef>
                <a:spcPts val="0"/>
              </a:spcBef>
              <a:buNone/>
              <a:defRPr sz="1100">
                <a:solidFill>
                  <a:srgbClr val="888888"/>
                </a:solidFill>
                <a:latin typeface="Century Gothic"/>
                <a:ea typeface="Century Gothic"/>
                <a:cs typeface="Century Gothic"/>
                <a:sym typeface="Century Gothic"/>
              </a:defRPr>
            </a:lvl2pPr>
            <a:lvl3pPr marL="0" lvl="2" indent="0" algn="r">
              <a:spcBef>
                <a:spcPts val="0"/>
              </a:spcBef>
              <a:buNone/>
              <a:defRPr sz="1100">
                <a:solidFill>
                  <a:srgbClr val="888888"/>
                </a:solidFill>
                <a:latin typeface="Century Gothic"/>
                <a:ea typeface="Century Gothic"/>
                <a:cs typeface="Century Gothic"/>
                <a:sym typeface="Century Gothic"/>
              </a:defRPr>
            </a:lvl3pPr>
            <a:lvl4pPr marL="0" lvl="3" indent="0" algn="r">
              <a:spcBef>
                <a:spcPts val="0"/>
              </a:spcBef>
              <a:buNone/>
              <a:defRPr sz="1100">
                <a:solidFill>
                  <a:srgbClr val="888888"/>
                </a:solidFill>
                <a:latin typeface="Century Gothic"/>
                <a:ea typeface="Century Gothic"/>
                <a:cs typeface="Century Gothic"/>
                <a:sym typeface="Century Gothic"/>
              </a:defRPr>
            </a:lvl4pPr>
            <a:lvl5pPr marL="0" lvl="4" indent="0" algn="r">
              <a:spcBef>
                <a:spcPts val="0"/>
              </a:spcBef>
              <a:buNone/>
              <a:defRPr sz="1100">
                <a:solidFill>
                  <a:srgbClr val="888888"/>
                </a:solidFill>
                <a:latin typeface="Century Gothic"/>
                <a:ea typeface="Century Gothic"/>
                <a:cs typeface="Century Gothic"/>
                <a:sym typeface="Century Gothic"/>
              </a:defRPr>
            </a:lvl5pPr>
            <a:lvl6pPr marL="0" lvl="5" indent="0" algn="r">
              <a:spcBef>
                <a:spcPts val="0"/>
              </a:spcBef>
              <a:buNone/>
              <a:defRPr sz="1100">
                <a:solidFill>
                  <a:srgbClr val="888888"/>
                </a:solidFill>
                <a:latin typeface="Century Gothic"/>
                <a:ea typeface="Century Gothic"/>
                <a:cs typeface="Century Gothic"/>
                <a:sym typeface="Century Gothic"/>
              </a:defRPr>
            </a:lvl6pPr>
            <a:lvl7pPr marL="0" lvl="6" indent="0" algn="r">
              <a:spcBef>
                <a:spcPts val="0"/>
              </a:spcBef>
              <a:buNone/>
              <a:defRPr sz="1100">
                <a:solidFill>
                  <a:srgbClr val="888888"/>
                </a:solidFill>
                <a:latin typeface="Century Gothic"/>
                <a:ea typeface="Century Gothic"/>
                <a:cs typeface="Century Gothic"/>
                <a:sym typeface="Century Gothic"/>
              </a:defRPr>
            </a:lvl7pPr>
            <a:lvl8pPr marL="0" lvl="7" indent="0" algn="r">
              <a:spcBef>
                <a:spcPts val="0"/>
              </a:spcBef>
              <a:buNone/>
              <a:defRPr sz="1100">
                <a:solidFill>
                  <a:srgbClr val="888888"/>
                </a:solidFill>
                <a:latin typeface="Century Gothic"/>
                <a:ea typeface="Century Gothic"/>
                <a:cs typeface="Century Gothic"/>
                <a:sym typeface="Century Gothic"/>
              </a:defRPr>
            </a:lvl8pPr>
            <a:lvl9pPr marL="0" lvl="8" indent="0" algn="r">
              <a:spcBef>
                <a:spcPts val="0"/>
              </a:spcBef>
              <a:buNone/>
              <a:defRPr sz="11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60"/>
        <p:cNvGrpSpPr/>
        <p:nvPr/>
      </p:nvGrpSpPr>
      <p:grpSpPr>
        <a:xfrm>
          <a:off x="0" y="0"/>
          <a:ext cx="0" cy="0"/>
          <a:chOff x="0" y="0"/>
          <a:chExt cx="0" cy="0"/>
        </a:xfrm>
      </p:grpSpPr>
      <p:sp>
        <p:nvSpPr>
          <p:cNvPr id="61" name="Google Shape;6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64"/>
        <p:cNvGrpSpPr/>
        <p:nvPr/>
      </p:nvGrpSpPr>
      <p:grpSpPr>
        <a:xfrm>
          <a:off x="0" y="0"/>
          <a:ext cx="0" cy="0"/>
          <a:chOff x="0" y="0"/>
          <a:chExt cx="0" cy="0"/>
        </a:xfrm>
      </p:grpSpPr>
      <p:sp>
        <p:nvSpPr>
          <p:cNvPr id="65" name="Google Shape;65;p11"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66" name="Google Shape;6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12"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1" name="Google Shape;71;p12"/>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2"/>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2"/>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3"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9" name="Google Shape;79;p13"/>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81" name="Google Shape;81;p13"/>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a:prstGeom prst="rect">
            <a:avLst/>
          </a:prstGeo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a:xfrm>
            <a:off x="838200" y="6356350"/>
            <a:ext cx="2743200" cy="365125"/>
          </a:xfrm>
          <a:prstGeom prst="rect">
            <a:avLst/>
          </a:prstGeom>
        </p:spPr>
        <p:txBody>
          <a:bodyPr/>
          <a:lstStyle/>
          <a:p>
            <a:fld id="{7B78B43C-C2F7-C548-8AD9-EBCC568A1127}" type="datetime1">
              <a:rPr lang="en-US" smtClean="0"/>
              <a:t>4/5/20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a:xfrm>
            <a:off x="4038600" y="6356350"/>
            <a:ext cx="4114800" cy="365125"/>
          </a:xfrm>
          <a:prstGeom prst="rect">
            <a:avLst/>
          </a:prstGeom>
        </p:spPr>
        <p:txBody>
          <a:bodyPr/>
          <a:lstStyle/>
          <a:p>
            <a:r>
              <a:rPr lang="en-US"/>
              <a:t>Copyright 2020 FTCTutorials.com (Last edit 4/1/2020)</a:t>
            </a:r>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00917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190500" y="136526"/>
            <a:ext cx="8747760" cy="83502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190500" y="1074420"/>
            <a:ext cx="8747760" cy="518922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00000"/>
              </a:lnSpc>
              <a:spcBef>
                <a:spcPts val="10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3"/>
          <p:cNvSpPr txBox="1">
            <a:spLocks noGrp="1"/>
          </p:cNvSpPr>
          <p:nvPr>
            <p:ph type="dt" idx="10"/>
          </p:nvPr>
        </p:nvSpPr>
        <p:spPr>
          <a:xfrm>
            <a:off x="4564380" y="6365240"/>
            <a:ext cx="9525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3"/>
          <p:cNvSpPr txBox="1">
            <a:spLocks noGrp="1"/>
          </p:cNvSpPr>
          <p:nvPr>
            <p:ph type="ftr" idx="11"/>
          </p:nvPr>
        </p:nvSpPr>
        <p:spPr>
          <a:xfrm>
            <a:off x="190500" y="6351269"/>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3"/>
          <p:cNvSpPr txBox="1">
            <a:spLocks noGrp="1"/>
          </p:cNvSpPr>
          <p:nvPr>
            <p:ph type="sldNum" idx="12"/>
          </p:nvPr>
        </p:nvSpPr>
        <p:spPr>
          <a:xfrm>
            <a:off x="8526780" y="6369049"/>
            <a:ext cx="41148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buNone/>
              <a:defRPr sz="11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11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11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11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11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11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11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7" r:id="rId4"/>
    <p:sldLayoutId id="2147483658" r:id="rId5"/>
    <p:sldLayoutId id="2147483659" r:id="rId6"/>
    <p:sldLayoutId id="2147483660" r:id="rId7"/>
    <p:sldLayoutId id="214748366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pitsco.com/TETRIX-Rack-and-Pinion-Linear-Slide-Pack"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servocity.com/linear-actuator-kit-7-4-stroke-6-0-sec"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p:nvPr/>
        </p:nvSpPr>
        <p:spPr>
          <a:xfrm>
            <a:off x="0" y="0"/>
            <a:ext cx="9141714"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2" name="Google Shape;102;p1"/>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3" name="Google Shape;103;p1"/>
          <p:cNvSpPr/>
          <p:nvPr/>
        </p:nvSpPr>
        <p:spPr>
          <a:xfrm>
            <a:off x="0" y="-5255"/>
            <a:ext cx="9144000" cy="6858000"/>
          </a:xfrm>
          <a:custGeom>
            <a:avLst/>
            <a:gdLst/>
            <a:ahLst/>
            <a:cxnLst/>
            <a:rect l="l" t="t" r="r" b="b"/>
            <a:pathLst>
              <a:path w="12192000" h="6858000" extrusionOk="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4" name="Google Shape;104;p1"/>
          <p:cNvSpPr txBox="1">
            <a:spLocks noGrp="1"/>
          </p:cNvSpPr>
          <p:nvPr>
            <p:ph type="ctrTitle"/>
          </p:nvPr>
        </p:nvSpPr>
        <p:spPr>
          <a:xfrm>
            <a:off x="117000" y="379450"/>
            <a:ext cx="9027000" cy="1701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bril Fatface"/>
              <a:buNone/>
            </a:pPr>
            <a:r>
              <a:rPr lang="en-US" sz="5500" b="1" dirty="0"/>
              <a:t>Linear Motion Mechanisms</a:t>
            </a:r>
            <a:endParaRPr sz="5500" dirty="0"/>
          </a:p>
        </p:txBody>
      </p:sp>
      <p:sp>
        <p:nvSpPr>
          <p:cNvPr id="105" name="Google Shape;105;p1"/>
          <p:cNvSpPr txBox="1">
            <a:spLocks noGrp="1"/>
          </p:cNvSpPr>
          <p:nvPr>
            <p:ph type="subTitle" idx="1"/>
          </p:nvPr>
        </p:nvSpPr>
        <p:spPr>
          <a:xfrm>
            <a:off x="272228" y="2081049"/>
            <a:ext cx="3943200" cy="646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700"/>
              <a:buNone/>
            </a:pPr>
            <a:r>
              <a:rPr lang="en-US" sz="1700"/>
              <a:t>Team 13380</a:t>
            </a:r>
            <a:endParaRPr sz="1700"/>
          </a:p>
          <a:p>
            <a:pPr marL="0" lvl="0" indent="0" algn="l" rtl="0">
              <a:lnSpc>
                <a:spcPct val="100000"/>
              </a:lnSpc>
              <a:spcBef>
                <a:spcPts val="0"/>
              </a:spcBef>
              <a:spcAft>
                <a:spcPts val="0"/>
              </a:spcAft>
              <a:buClr>
                <a:schemeClr val="dk1"/>
              </a:buClr>
              <a:buSzPts val="1700"/>
              <a:buNone/>
            </a:pPr>
            <a:r>
              <a:rPr lang="en-US" sz="1700"/>
              <a:t>QUANTUM STINGERS</a:t>
            </a:r>
            <a:endParaRPr sz="1700"/>
          </a:p>
        </p:txBody>
      </p:sp>
      <p:pic>
        <p:nvPicPr>
          <p:cNvPr id="106" name="Google Shape;106;p1" descr="A close up of a sign&#10;&#10;Description automatically generated"/>
          <p:cNvPicPr preferRelativeResize="0"/>
          <p:nvPr/>
        </p:nvPicPr>
        <p:blipFill rotWithShape="1">
          <a:blip r:embed="rId3">
            <a:alphaModFix/>
          </a:blip>
          <a:srcRect/>
          <a:stretch/>
        </p:blipFill>
        <p:spPr>
          <a:xfrm>
            <a:off x="4572000" y="4362663"/>
            <a:ext cx="3683140" cy="1596886"/>
          </a:xfrm>
          <a:prstGeom prst="rect">
            <a:avLst/>
          </a:prstGeom>
          <a:noFill/>
          <a:ln>
            <a:noFill/>
          </a:ln>
        </p:spPr>
      </p:pic>
    </p:spTree>
    <p:extLst>
      <p:ext uri="{BB962C8B-B14F-4D97-AF65-F5344CB8AC3E}">
        <p14:creationId xmlns:p14="http://schemas.microsoft.com/office/powerpoint/2010/main" val="2826765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729e55cc7b_0_65"/>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Elevator vs Cascading</a:t>
            </a:r>
            <a:endParaRPr dirty="0"/>
          </a:p>
        </p:txBody>
      </p:sp>
      <p:sp>
        <p:nvSpPr>
          <p:cNvPr id="3" name="Text Placeholder 2">
            <a:extLst>
              <a:ext uri="{FF2B5EF4-FFF2-40B4-BE49-F238E27FC236}">
                <a16:creationId xmlns:a16="http://schemas.microsoft.com/office/drawing/2014/main" id="{24623E47-471E-4FAA-B711-0D4B1EE29525}"/>
              </a:ext>
            </a:extLst>
          </p:cNvPr>
          <p:cNvSpPr>
            <a:spLocks noGrp="1"/>
          </p:cNvSpPr>
          <p:nvPr>
            <p:ph type="body" idx="1"/>
          </p:nvPr>
        </p:nvSpPr>
        <p:spPr/>
        <p:txBody>
          <a:bodyPr/>
          <a:lstStyle/>
          <a:p>
            <a:r>
              <a:rPr lang="en-US" dirty="0"/>
              <a:t>Elevator stringing</a:t>
            </a:r>
          </a:p>
          <a:p>
            <a:pPr lvl="1"/>
            <a:r>
              <a:rPr lang="en-US" dirty="0"/>
              <a:t>This stringing method is simpler and only one slide moves at a time</a:t>
            </a:r>
          </a:p>
          <a:p>
            <a:pPr lvl="1"/>
            <a:r>
              <a:rPr lang="en-US" dirty="0"/>
              <a:t>Since only one string is moving at a time, it is slower than cascading stringing</a:t>
            </a:r>
          </a:p>
          <a:p>
            <a:pPr lvl="1"/>
            <a:r>
              <a:rPr lang="en-US" dirty="0"/>
              <a:t>Allows for much more precise movements</a:t>
            </a:r>
          </a:p>
          <a:p>
            <a:r>
              <a:rPr lang="en-US" dirty="0"/>
              <a:t>Cascading Stringing</a:t>
            </a:r>
          </a:p>
          <a:p>
            <a:pPr lvl="1"/>
            <a:r>
              <a:rPr lang="en-US" dirty="0"/>
              <a:t>Each slide is strung to another slide, so when one moves they all move.</a:t>
            </a:r>
          </a:p>
          <a:p>
            <a:pPr lvl="1"/>
            <a:r>
              <a:rPr lang="en-US" dirty="0"/>
              <a:t>Since every slide is moving at the same time, it requires much more energy than elevator stringing</a:t>
            </a:r>
          </a:p>
          <a:p>
            <a:pPr lvl="1"/>
            <a:r>
              <a:rPr lang="en-US" dirty="0"/>
              <a:t>While much faster, it is harder to make precise and </a:t>
            </a:r>
            <a:r>
              <a:rPr lang="en-US" dirty="0" err="1"/>
              <a:t>controlle</a:t>
            </a:r>
            <a:r>
              <a:rPr lang="en-US" dirty="0"/>
              <a:t> movements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729e55cc7b_0_65"/>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Linear Slides</a:t>
            </a:r>
            <a:endParaRPr dirty="0"/>
          </a:p>
        </p:txBody>
      </p:sp>
      <p:sp>
        <p:nvSpPr>
          <p:cNvPr id="3" name="Text Placeholder 2">
            <a:extLst>
              <a:ext uri="{FF2B5EF4-FFF2-40B4-BE49-F238E27FC236}">
                <a16:creationId xmlns:a16="http://schemas.microsoft.com/office/drawing/2014/main" id="{24623E47-471E-4FAA-B711-0D4B1EE29525}"/>
              </a:ext>
            </a:extLst>
          </p:cNvPr>
          <p:cNvSpPr>
            <a:spLocks noGrp="1"/>
          </p:cNvSpPr>
          <p:nvPr>
            <p:ph type="body" idx="1"/>
          </p:nvPr>
        </p:nvSpPr>
        <p:spPr/>
        <p:txBody>
          <a:bodyPr/>
          <a:lstStyle/>
          <a:p>
            <a:r>
              <a:rPr lang="en-US" dirty="0"/>
              <a:t>Linear slides in general can be used anywhere that linear motion is required, but extreme power is not. They are the most versatile of the mechanisms and can be used almost everywhere</a:t>
            </a:r>
          </a:p>
        </p:txBody>
      </p:sp>
      <p:sp>
        <p:nvSpPr>
          <p:cNvPr id="2" name="AutoShape 1">
            <a:extLst>
              <a:ext uri="{FF2B5EF4-FFF2-40B4-BE49-F238E27FC236}">
                <a16:creationId xmlns:a16="http://schemas.microsoft.com/office/drawing/2014/main" id="{F39A5366-F3C2-4FCD-9EE7-921C0356CB74}"/>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2">
            <a:extLst>
              <a:ext uri="{FF2B5EF4-FFF2-40B4-BE49-F238E27FC236}">
                <a16:creationId xmlns:a16="http://schemas.microsoft.com/office/drawing/2014/main" id="{CF9979C6-D7F0-4209-933A-A0B50904E05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6689DEF-C77C-4370-A347-37750B367DBE}"/>
              </a:ext>
            </a:extLst>
          </p:cNvPr>
          <p:cNvPicPr>
            <a:picLocks noChangeAspect="1"/>
          </p:cNvPicPr>
          <p:nvPr/>
        </p:nvPicPr>
        <p:blipFill>
          <a:blip r:embed="rId3"/>
          <a:stretch>
            <a:fillRect/>
          </a:stretch>
        </p:blipFill>
        <p:spPr>
          <a:xfrm>
            <a:off x="402198" y="2699072"/>
            <a:ext cx="4963749" cy="3724562"/>
          </a:xfrm>
          <a:prstGeom prst="rect">
            <a:avLst/>
          </a:prstGeom>
        </p:spPr>
      </p:pic>
      <p:sp>
        <p:nvSpPr>
          <p:cNvPr id="8" name="Google Shape;143;g729e55cc7b_0_31">
            <a:extLst>
              <a:ext uri="{FF2B5EF4-FFF2-40B4-BE49-F238E27FC236}">
                <a16:creationId xmlns:a16="http://schemas.microsoft.com/office/drawing/2014/main" id="{C37693F3-9192-4EAE-8672-D96A6B497C29}"/>
              </a:ext>
            </a:extLst>
          </p:cNvPr>
          <p:cNvSpPr txBox="1">
            <a:spLocks/>
          </p:cNvSpPr>
          <p:nvPr/>
        </p:nvSpPr>
        <p:spPr>
          <a:xfrm>
            <a:off x="5509064" y="2676930"/>
            <a:ext cx="3557073" cy="38699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500"/>
              </a:spcBef>
              <a:spcAft>
                <a:spcPts val="0"/>
              </a:spcAft>
              <a:buClr>
                <a:schemeClr val="dk1"/>
              </a:buClr>
              <a:buSzPts val="18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114300" indent="0">
              <a:spcBef>
                <a:spcPts val="0"/>
              </a:spcBef>
              <a:buNone/>
            </a:pPr>
            <a:r>
              <a:rPr lang="en-US" sz="1600" dirty="0"/>
              <a:t>Our team used linear slides in our robot to be able to stack up to 8 stones quickly and efficiently.</a:t>
            </a:r>
          </a:p>
          <a:p>
            <a:pPr marL="114300" indent="0">
              <a:spcBef>
                <a:spcPts val="0"/>
              </a:spcBef>
              <a:buNone/>
            </a:pPr>
            <a:endParaRPr lang="en-US" sz="1600" dirty="0"/>
          </a:p>
          <a:p>
            <a:pPr marL="114300" indent="0">
              <a:spcBef>
                <a:spcPts val="0"/>
              </a:spcBef>
              <a:buNone/>
            </a:pPr>
            <a:r>
              <a:rPr lang="en-US" sz="1600" dirty="0"/>
              <a:t>As the stones were not very heavy and we did not have the space for a scissor lift, this was an ideal scenario where linear slides could be very useful.</a:t>
            </a:r>
          </a:p>
          <a:p>
            <a:pPr marL="114300" indent="0">
              <a:spcBef>
                <a:spcPts val="0"/>
              </a:spcBef>
              <a:buNone/>
            </a:pPr>
            <a:endParaRPr lang="en-US" sz="1600" dirty="0"/>
          </a:p>
          <a:p>
            <a:pPr marL="114300" indent="0">
              <a:spcBef>
                <a:spcPts val="0"/>
              </a:spcBef>
              <a:buNone/>
            </a:pPr>
            <a:r>
              <a:rPr lang="en-US" sz="1600" dirty="0"/>
              <a:t>(</a:t>
            </a:r>
            <a:r>
              <a:rPr lang="en-US" sz="1600" dirty="0" err="1"/>
              <a:t>SkyStone</a:t>
            </a:r>
            <a:r>
              <a:rPr lang="en-US" sz="1600" dirty="0"/>
              <a:t> Challenge)</a:t>
            </a:r>
          </a:p>
        </p:txBody>
      </p:sp>
    </p:spTree>
    <p:extLst>
      <p:ext uri="{BB962C8B-B14F-4D97-AF65-F5344CB8AC3E}">
        <p14:creationId xmlns:p14="http://schemas.microsoft.com/office/powerpoint/2010/main" val="426471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Credits</a:t>
            </a:r>
            <a:endParaRPr/>
          </a:p>
        </p:txBody>
      </p:sp>
      <p:sp>
        <p:nvSpPr>
          <p:cNvPr id="186" name="Google Shape;186;p2"/>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1600"/>
              <a:buChar char="•"/>
            </a:pPr>
            <a:r>
              <a:rPr lang="en-US" sz="1600" dirty="0"/>
              <a:t>This lesson was written by Louis Law and Dhruv Gupta for FTCTutorials.com</a:t>
            </a:r>
            <a:endParaRPr sz="1600" dirty="0"/>
          </a:p>
          <a:p>
            <a:pPr marL="228600" lvl="0" indent="-228600" algn="l" rtl="0">
              <a:lnSpc>
                <a:spcPct val="100000"/>
              </a:lnSpc>
              <a:spcBef>
                <a:spcPts val="1000"/>
              </a:spcBef>
              <a:spcAft>
                <a:spcPts val="0"/>
              </a:spcAft>
              <a:buClr>
                <a:schemeClr val="dk1"/>
              </a:buClr>
              <a:buSzPts val="1600"/>
              <a:buChar char="•"/>
            </a:pPr>
            <a:r>
              <a:rPr lang="en-US" sz="1600" dirty="0"/>
              <a:t>You can contact the author at dhruv.gupta@norcalrobotics.org</a:t>
            </a:r>
            <a:endParaRPr dirty="0"/>
          </a:p>
          <a:p>
            <a:pPr marL="228600" lvl="0" indent="-127000" algn="l" rtl="0">
              <a:lnSpc>
                <a:spcPct val="100000"/>
              </a:lnSpc>
              <a:spcBef>
                <a:spcPts val="1000"/>
              </a:spcBef>
              <a:spcAft>
                <a:spcPts val="0"/>
              </a:spcAft>
              <a:buClr>
                <a:schemeClr val="dk1"/>
              </a:buClr>
              <a:buSzPts val="1600"/>
              <a:buNone/>
            </a:pPr>
            <a:endParaRPr sz="1600" dirty="0"/>
          </a:p>
          <a:p>
            <a:pPr marL="228600" lvl="0" indent="-127000" algn="l" rtl="0">
              <a:lnSpc>
                <a:spcPct val="100000"/>
              </a:lnSpc>
              <a:spcBef>
                <a:spcPts val="1000"/>
              </a:spcBef>
              <a:spcAft>
                <a:spcPts val="0"/>
              </a:spcAft>
              <a:buClr>
                <a:schemeClr val="dk1"/>
              </a:buClr>
              <a:buSzPts val="1600"/>
              <a:buNone/>
            </a:pPr>
            <a:endParaRPr sz="1600" dirty="0"/>
          </a:p>
          <a:p>
            <a:pPr marL="228600" lvl="0" indent="-127000" algn="l" rtl="0">
              <a:lnSpc>
                <a:spcPct val="100000"/>
              </a:lnSpc>
              <a:spcBef>
                <a:spcPts val="1000"/>
              </a:spcBef>
              <a:spcAft>
                <a:spcPts val="0"/>
              </a:spcAft>
              <a:buClr>
                <a:schemeClr val="dk1"/>
              </a:buClr>
              <a:buSzPts val="1600"/>
              <a:buNone/>
            </a:pPr>
            <a:endParaRPr lang="en-US" sz="1600" dirty="0"/>
          </a:p>
          <a:p>
            <a:pPr marL="228600" lvl="0" indent="-127000" algn="l" rtl="0">
              <a:lnSpc>
                <a:spcPct val="100000"/>
              </a:lnSpc>
              <a:spcBef>
                <a:spcPts val="1000"/>
              </a:spcBef>
              <a:spcAft>
                <a:spcPts val="0"/>
              </a:spcAft>
              <a:buClr>
                <a:schemeClr val="dk1"/>
              </a:buClr>
              <a:buSzPts val="1600"/>
              <a:buNone/>
            </a:pPr>
            <a:endParaRPr lang="en-US" sz="1600" dirty="0"/>
          </a:p>
          <a:p>
            <a:pPr marL="228600" lvl="0" indent="-127000" algn="l" rtl="0">
              <a:lnSpc>
                <a:spcPct val="100000"/>
              </a:lnSpc>
              <a:spcBef>
                <a:spcPts val="1000"/>
              </a:spcBef>
              <a:spcAft>
                <a:spcPts val="0"/>
              </a:spcAft>
              <a:buClr>
                <a:schemeClr val="dk1"/>
              </a:buClr>
              <a:buSzPts val="1600"/>
              <a:buNone/>
            </a:pPr>
            <a:endParaRPr lang="en-US" sz="1600" dirty="0"/>
          </a:p>
          <a:p>
            <a:pPr marL="228600" lvl="0" indent="-127000" algn="l" rtl="0">
              <a:lnSpc>
                <a:spcPct val="100000"/>
              </a:lnSpc>
              <a:spcBef>
                <a:spcPts val="1000"/>
              </a:spcBef>
              <a:spcAft>
                <a:spcPts val="0"/>
              </a:spcAft>
              <a:buClr>
                <a:schemeClr val="dk1"/>
              </a:buClr>
              <a:buSzPts val="1600"/>
              <a:buNone/>
            </a:pPr>
            <a:endParaRPr sz="1600" dirty="0"/>
          </a:p>
          <a:p>
            <a:pPr marL="228600" lvl="0" indent="-127000" algn="l" rtl="0">
              <a:lnSpc>
                <a:spcPct val="100000"/>
              </a:lnSpc>
              <a:spcBef>
                <a:spcPts val="1000"/>
              </a:spcBef>
              <a:spcAft>
                <a:spcPts val="0"/>
              </a:spcAft>
              <a:buClr>
                <a:schemeClr val="dk1"/>
              </a:buClr>
              <a:buSzPts val="1600"/>
              <a:buNone/>
            </a:pPr>
            <a:endParaRPr sz="1600" dirty="0"/>
          </a:p>
          <a:p>
            <a:pPr marL="228600" lvl="0" indent="-228600" algn="l" rtl="0">
              <a:lnSpc>
                <a:spcPct val="100000"/>
              </a:lnSpc>
              <a:spcBef>
                <a:spcPts val="1000"/>
              </a:spcBef>
              <a:spcAft>
                <a:spcPts val="0"/>
              </a:spcAft>
              <a:buClr>
                <a:schemeClr val="dk1"/>
              </a:buClr>
              <a:buSzPts val="1600"/>
              <a:buChar char="•"/>
            </a:pPr>
            <a:r>
              <a:rPr lang="en-US" sz="1600" dirty="0"/>
              <a:t>More lessons for FIRST Tech Challenge are available at www.FTCtutorials.com</a:t>
            </a:r>
            <a:endParaRPr sz="1600" dirty="0"/>
          </a:p>
        </p:txBody>
      </p:sp>
      <p:sp>
        <p:nvSpPr>
          <p:cNvPr id="187" name="Google Shape;187;p2"/>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Copyright 2020 FTCTutorials.com (Last edit 4/1/2020)</a:t>
            </a:r>
            <a:endParaRPr/>
          </a:p>
        </p:txBody>
      </p:sp>
      <p:sp>
        <p:nvSpPr>
          <p:cNvPr id="188" name="Google Shape;188;p2"/>
          <p:cNvSpPr/>
          <p:nvPr/>
        </p:nvSpPr>
        <p:spPr>
          <a:xfrm>
            <a:off x="1420566" y="5157859"/>
            <a:ext cx="7464353" cy="430887"/>
          </a:xfrm>
          <a:prstGeom prst="rect">
            <a:avLst/>
          </a:prstGeom>
          <a:solidFill>
            <a:srgbClr val="F5F5F5"/>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This work is licensed under a</a:t>
            </a:r>
            <a:endParaRPr/>
          </a:p>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 </a:t>
            </a:r>
            <a:r>
              <a:rPr lang="en-US" sz="1400" b="0" i="0" u="sng" strike="noStrike" cap="none">
                <a:solidFill>
                  <a:srgbClr val="4374B7"/>
                </a:solidFill>
                <a:latin typeface="Helvetica Neue"/>
                <a:ea typeface="Helvetica Neue"/>
                <a:cs typeface="Helvetica Neue"/>
                <a:sym typeface="Helvetica Neue"/>
                <a:hlinkClick r:id="rId3"/>
              </a:rPr>
              <a:t>Creative Commons Attribution-NonCommercial-ShareAlike 4.0 International License</a:t>
            </a:r>
            <a:r>
              <a:rPr lang="en-US" sz="1400" b="0" i="0" u="none" strike="noStrike" cap="none">
                <a:solidFill>
                  <a:srgbClr val="000000"/>
                </a:solidFill>
                <a:latin typeface="Helvetica Neue"/>
                <a:ea typeface="Helvetica Neue"/>
                <a:cs typeface="Helvetica Neue"/>
                <a:sym typeface="Helvetica Neue"/>
              </a:rPr>
              <a:t>.</a:t>
            </a:r>
            <a:r>
              <a:rPr lang="en-US" sz="1100" b="0" i="0" u="none" strike="noStrike" cap="none">
                <a:solidFill>
                  <a:schemeClr val="dk1"/>
                </a:solidFill>
                <a:latin typeface="Arial"/>
                <a:ea typeface="Arial"/>
                <a:cs typeface="Arial"/>
                <a:sym typeface="Arial"/>
              </a:rPr>
              <a:t> </a:t>
            </a:r>
            <a:endParaRPr sz="1800" b="0" i="0" u="none" strike="noStrike" cap="none">
              <a:solidFill>
                <a:srgbClr val="4374B7"/>
              </a:solidFill>
              <a:latin typeface="Helvetica Neue"/>
              <a:ea typeface="Helvetica Neue"/>
              <a:cs typeface="Helvetica Neue"/>
              <a:sym typeface="Helvetica Neue"/>
            </a:endParaRPr>
          </a:p>
        </p:txBody>
      </p:sp>
      <p:pic>
        <p:nvPicPr>
          <p:cNvPr id="189" name="Google Shape;189;p2" descr="Creative Commons License">
            <a:hlinkClick r:id="rId3"/>
          </p:cNvPr>
          <p:cNvPicPr preferRelativeResize="0"/>
          <p:nvPr/>
        </p:nvPicPr>
        <p:blipFill rotWithShape="1">
          <a:blip r:embed="rId4">
            <a:alphaModFix/>
          </a:blip>
          <a:srcRect/>
          <a:stretch/>
        </p:blipFill>
        <p:spPr>
          <a:xfrm>
            <a:off x="364901" y="5219289"/>
            <a:ext cx="949845" cy="334606"/>
          </a:xfrm>
          <a:prstGeom prst="rect">
            <a:avLst/>
          </a:prstGeom>
          <a:noFill/>
          <a:ln>
            <a:noFill/>
          </a:ln>
        </p:spPr>
      </p:pic>
      <p:pic>
        <p:nvPicPr>
          <p:cNvPr id="7" name="Google Shape;272;p2">
            <a:extLst>
              <a:ext uri="{FF2B5EF4-FFF2-40B4-BE49-F238E27FC236}">
                <a16:creationId xmlns:a16="http://schemas.microsoft.com/office/drawing/2014/main" id="{2B5F6849-ACCC-4572-B38F-6BE3B5639047}"/>
              </a:ext>
            </a:extLst>
          </p:cNvPr>
          <p:cNvPicPr preferRelativeResize="0"/>
          <p:nvPr/>
        </p:nvPicPr>
        <p:blipFill>
          <a:blip r:embed="rId5">
            <a:alphaModFix/>
          </a:blip>
          <a:stretch>
            <a:fillRect/>
          </a:stretch>
        </p:blipFill>
        <p:spPr>
          <a:xfrm>
            <a:off x="1910717" y="2070757"/>
            <a:ext cx="4926325" cy="2371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729e55cc7b_0_9"/>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Linear Motion Mechanisms</a:t>
            </a:r>
            <a:endParaRPr dirty="0"/>
          </a:p>
        </p:txBody>
      </p:sp>
      <p:sp>
        <p:nvSpPr>
          <p:cNvPr id="120" name="Google Shape;120;g729e55cc7b_0_9"/>
          <p:cNvSpPr txBox="1">
            <a:spLocks noGrp="1"/>
          </p:cNvSpPr>
          <p:nvPr>
            <p:ph type="body" idx="1"/>
          </p:nvPr>
        </p:nvSpPr>
        <p:spPr>
          <a:xfrm>
            <a:off x="259080" y="1249680"/>
            <a:ext cx="8664000" cy="5029200"/>
          </a:xfrm>
          <a:prstGeom prst="rect">
            <a:avLst/>
          </a:prstGeom>
        </p:spPr>
        <p:txBody>
          <a:bodyPr spcFirstLastPara="1" wrap="square" lIns="91425" tIns="45700" rIns="91425" bIns="45700" anchor="t" anchorCtr="0">
            <a:noAutofit/>
          </a:bodyPr>
          <a:lstStyle/>
          <a:p>
            <a:r>
              <a:rPr lang="en-US" dirty="0"/>
              <a:t>Linear Motion is defined as motion in a straight line, as opposed to the circular motion produced by motors</a:t>
            </a:r>
          </a:p>
          <a:p>
            <a:r>
              <a:rPr lang="en-US" dirty="0"/>
              <a:t>There are many scenarios in FTC where linear motion is essential, and there are also many different mechanisms that can produce linear motions</a:t>
            </a:r>
          </a:p>
          <a:p>
            <a:r>
              <a:rPr lang="en-US" dirty="0"/>
              <a:t>The main mechanisms include</a:t>
            </a:r>
          </a:p>
          <a:p>
            <a:pPr lvl="1"/>
            <a:r>
              <a:rPr lang="en-US" dirty="0"/>
              <a:t>Rack and Pinion</a:t>
            </a:r>
          </a:p>
          <a:p>
            <a:pPr lvl="1"/>
            <a:r>
              <a:rPr lang="en-US" dirty="0"/>
              <a:t>Linear Actuator</a:t>
            </a:r>
          </a:p>
          <a:p>
            <a:pPr lvl="1"/>
            <a:r>
              <a:rPr lang="en-US" dirty="0"/>
              <a:t>Scissor Lifts</a:t>
            </a:r>
          </a:p>
          <a:p>
            <a:pPr lvl="1"/>
            <a:r>
              <a:rPr lang="en-US" dirty="0"/>
              <a:t>Linear Slides</a:t>
            </a:r>
          </a:p>
          <a:p>
            <a:r>
              <a:rPr lang="en-US" dirty="0"/>
              <a:t>In this presentation, we’ll go over each mechanism, their pros and cons, and where they should be used</a:t>
            </a:r>
          </a:p>
          <a:p>
            <a:pPr marL="0" lvl="0" indent="0" algn="l" rtl="0">
              <a:spcBef>
                <a:spcPts val="1000"/>
              </a:spcBef>
              <a:spcAft>
                <a:spcPts val="0"/>
              </a:spcAft>
              <a:buNone/>
            </a:pPr>
            <a:endParaRPr sz="2200" dirty="0">
              <a:latin typeface="Alice"/>
              <a:ea typeface="Alice"/>
              <a:cs typeface="Alice"/>
              <a:sym typeface="Alice"/>
            </a:endParaRPr>
          </a:p>
          <a:p>
            <a:pPr marL="0" lvl="0" indent="0" algn="l" rtl="0">
              <a:spcBef>
                <a:spcPts val="1000"/>
              </a:spcBef>
              <a:spcAft>
                <a:spcPts val="0"/>
              </a:spcAft>
              <a:buNone/>
            </a:pPr>
            <a:endParaRPr sz="2200" dirty="0">
              <a:latin typeface="Alice"/>
              <a:ea typeface="Alice"/>
              <a:cs typeface="Alice"/>
              <a:sym typeface="Alice"/>
            </a:endParaRPr>
          </a:p>
          <a:p>
            <a:pPr marL="457200" lvl="0" indent="0" algn="l" rtl="0">
              <a:spcBef>
                <a:spcPts val="1000"/>
              </a:spcBef>
              <a:spcAft>
                <a:spcPts val="0"/>
              </a:spcAft>
              <a:buNone/>
            </a:pPr>
            <a:endParaRPr sz="2200" dirty="0">
              <a:latin typeface="Alice"/>
              <a:ea typeface="Alice"/>
              <a:cs typeface="Alice"/>
              <a:sym typeface="Alic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29e55cc7b_0_31"/>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Rack and Pinion </a:t>
            </a:r>
            <a:endParaRPr dirty="0"/>
          </a:p>
        </p:txBody>
      </p:sp>
      <p:sp>
        <p:nvSpPr>
          <p:cNvPr id="143" name="Google Shape;143;g729e55cc7b_0_31"/>
          <p:cNvSpPr txBox="1">
            <a:spLocks noGrp="1"/>
          </p:cNvSpPr>
          <p:nvPr>
            <p:ph type="body" idx="1"/>
          </p:nvPr>
        </p:nvSpPr>
        <p:spPr>
          <a:xfrm>
            <a:off x="259080" y="1423211"/>
            <a:ext cx="7564120" cy="5029200"/>
          </a:xfrm>
          <a:prstGeom prst="rect">
            <a:avLst/>
          </a:prstGeom>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US" dirty="0"/>
              <a:t>The rack and pinion mechanism works by using a pinion (gear) which is attached to your motor to move a rack.</a:t>
            </a:r>
          </a:p>
          <a:p>
            <a:pPr marL="457200" lvl="0" indent="-342900" algn="l" rtl="0">
              <a:spcBef>
                <a:spcPts val="0"/>
              </a:spcBef>
              <a:spcAft>
                <a:spcPts val="0"/>
              </a:spcAft>
              <a:buSzPts val="1800"/>
              <a:buChar char="•"/>
            </a:pPr>
            <a:r>
              <a:rPr lang="en-US" dirty="0"/>
              <a:t>Turning the gear allows the rack (attached to the extending piece) to move </a:t>
            </a:r>
          </a:p>
          <a:p>
            <a:pPr marL="457200" lvl="0" indent="-342900" algn="l" rtl="0">
              <a:spcBef>
                <a:spcPts val="0"/>
              </a:spcBef>
              <a:spcAft>
                <a:spcPts val="0"/>
              </a:spcAft>
              <a:buSzPts val="1800"/>
              <a:buChar char="•"/>
            </a:pPr>
            <a:r>
              <a:rPr lang="en-US" dirty="0"/>
              <a:t>Advantages</a:t>
            </a:r>
          </a:p>
          <a:p>
            <a:pPr lvl="1">
              <a:spcBef>
                <a:spcPts val="0"/>
              </a:spcBef>
            </a:pPr>
            <a:r>
              <a:rPr lang="en-US" dirty="0"/>
              <a:t>Very Reliable when used for small movements</a:t>
            </a:r>
          </a:p>
          <a:p>
            <a:pPr lvl="1">
              <a:spcBef>
                <a:spcPts val="0"/>
              </a:spcBef>
            </a:pPr>
            <a:r>
              <a:rPr lang="en-US" dirty="0"/>
              <a:t>As it runs on a gear system, it can make precise movements very consistently</a:t>
            </a:r>
          </a:p>
          <a:p>
            <a:pPr lvl="1">
              <a:spcBef>
                <a:spcPts val="0"/>
              </a:spcBef>
            </a:pPr>
            <a:r>
              <a:rPr lang="en-US" dirty="0"/>
              <a:t>The system is strong, and can be used in places where high torque is needed</a:t>
            </a:r>
          </a:p>
          <a:p>
            <a:pPr lvl="1">
              <a:spcBef>
                <a:spcPts val="0"/>
              </a:spcBef>
            </a:pPr>
            <a:r>
              <a:rPr lang="en-US" dirty="0"/>
              <a:t>Powered in both directions of movement</a:t>
            </a:r>
          </a:p>
          <a:p>
            <a:pPr>
              <a:spcBef>
                <a:spcPts val="0"/>
              </a:spcBef>
            </a:pPr>
            <a:r>
              <a:rPr lang="en-US" dirty="0"/>
              <a:t>Disadvantages</a:t>
            </a:r>
          </a:p>
          <a:p>
            <a:pPr lvl="1">
              <a:spcBef>
                <a:spcPts val="0"/>
              </a:spcBef>
            </a:pPr>
            <a:r>
              <a:rPr lang="en-US" dirty="0"/>
              <a:t>Bulky and heavy</a:t>
            </a:r>
          </a:p>
          <a:p>
            <a:pPr lvl="1">
              <a:spcBef>
                <a:spcPts val="0"/>
              </a:spcBef>
            </a:pPr>
            <a:r>
              <a:rPr lang="en-US" dirty="0"/>
              <a:t>Has a very limited range of motion</a:t>
            </a:r>
          </a:p>
          <a:p>
            <a:pPr lvl="1">
              <a:spcBef>
                <a:spcPts val="0"/>
              </a:spcBef>
            </a:pPr>
            <a:r>
              <a:rPr lang="en-US" dirty="0"/>
              <a:t>Not many different models for FTC usage available on the market</a:t>
            </a:r>
          </a:p>
          <a:p>
            <a:pPr lvl="1">
              <a:spcBef>
                <a:spcPts val="0"/>
              </a:spcBef>
            </a:pPr>
            <a:r>
              <a:rPr lang="en-US" dirty="0"/>
              <a:t>Racks are made of plastic and can break under too much pressure</a:t>
            </a:r>
            <a:endParaRPr dirty="0"/>
          </a:p>
          <a:p>
            <a:pPr marL="0" lvl="0" indent="0" algn="l" rtl="0">
              <a:spcBef>
                <a:spcPts val="1000"/>
              </a:spcBef>
              <a:spcAft>
                <a:spcPts val="0"/>
              </a:spcAft>
              <a:buNone/>
            </a:pPr>
            <a:endParaRPr dirty="0"/>
          </a:p>
        </p:txBody>
      </p:sp>
      <p:pic>
        <p:nvPicPr>
          <p:cNvPr id="144" name="Google Shape;144;g729e55cc7b_0_31"/>
          <p:cNvPicPr preferRelativeResize="0"/>
          <p:nvPr/>
        </p:nvPicPr>
        <p:blipFill>
          <a:blip r:embed="rId3">
            <a:alphaModFix/>
          </a:blip>
          <a:stretch>
            <a:fillRect/>
          </a:stretch>
        </p:blipFill>
        <p:spPr>
          <a:xfrm>
            <a:off x="6929433" y="80544"/>
            <a:ext cx="1744667" cy="13802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29e55cc7b_0_31"/>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Rack and Pinion </a:t>
            </a:r>
            <a:endParaRPr dirty="0"/>
          </a:p>
        </p:txBody>
      </p:sp>
      <p:sp>
        <p:nvSpPr>
          <p:cNvPr id="143" name="Google Shape;143;g729e55cc7b_0_31"/>
          <p:cNvSpPr txBox="1">
            <a:spLocks noGrp="1"/>
          </p:cNvSpPr>
          <p:nvPr>
            <p:ph type="body" idx="1"/>
          </p:nvPr>
        </p:nvSpPr>
        <p:spPr>
          <a:xfrm>
            <a:off x="259080" y="1423211"/>
            <a:ext cx="7564120" cy="5029200"/>
          </a:xfrm>
          <a:prstGeom prst="rect">
            <a:avLst/>
          </a:prstGeom>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US" dirty="0"/>
              <a:t>Ideal situations</a:t>
            </a:r>
          </a:p>
          <a:p>
            <a:pPr lvl="1">
              <a:spcBef>
                <a:spcPts val="0"/>
              </a:spcBef>
            </a:pPr>
            <a:r>
              <a:rPr lang="en-US" dirty="0"/>
              <a:t>The rack and pinion mechanism should be used for short movements where a job must be done consistently</a:t>
            </a:r>
          </a:p>
          <a:p>
            <a:pPr lvl="1">
              <a:spcBef>
                <a:spcPts val="0"/>
              </a:spcBef>
            </a:pPr>
            <a:r>
              <a:rPr lang="en-US" dirty="0"/>
              <a:t>It can be used in places where high torque but not too much extension is needed</a:t>
            </a:r>
          </a:p>
          <a:p>
            <a:pPr marL="0" lvl="0" indent="0" algn="l" rtl="0">
              <a:spcBef>
                <a:spcPts val="1000"/>
              </a:spcBef>
              <a:spcAft>
                <a:spcPts val="0"/>
              </a:spcAft>
              <a:buNone/>
            </a:pPr>
            <a:endParaRPr dirty="0"/>
          </a:p>
        </p:txBody>
      </p:sp>
      <p:pic>
        <p:nvPicPr>
          <p:cNvPr id="144" name="Google Shape;144;g729e55cc7b_0_31"/>
          <p:cNvPicPr preferRelativeResize="0"/>
          <p:nvPr/>
        </p:nvPicPr>
        <p:blipFill>
          <a:blip r:embed="rId3">
            <a:alphaModFix/>
          </a:blip>
          <a:stretch>
            <a:fillRect/>
          </a:stretch>
        </p:blipFill>
        <p:spPr>
          <a:xfrm>
            <a:off x="6929433" y="80544"/>
            <a:ext cx="1744667" cy="1380229"/>
          </a:xfrm>
          <a:prstGeom prst="rect">
            <a:avLst/>
          </a:prstGeom>
          <a:noFill/>
          <a:ln>
            <a:noFill/>
          </a:ln>
        </p:spPr>
      </p:pic>
      <p:pic>
        <p:nvPicPr>
          <p:cNvPr id="2" name="Picture 1">
            <a:extLst>
              <a:ext uri="{FF2B5EF4-FFF2-40B4-BE49-F238E27FC236}">
                <a16:creationId xmlns:a16="http://schemas.microsoft.com/office/drawing/2014/main" id="{B7586B0C-C0F6-4DC9-8B81-D3D9216F4F9A}"/>
              </a:ext>
            </a:extLst>
          </p:cNvPr>
          <p:cNvPicPr>
            <a:picLocks noChangeAspect="1"/>
          </p:cNvPicPr>
          <p:nvPr/>
        </p:nvPicPr>
        <p:blipFill>
          <a:blip r:embed="rId4"/>
          <a:stretch>
            <a:fillRect/>
          </a:stretch>
        </p:blipFill>
        <p:spPr>
          <a:xfrm>
            <a:off x="704850" y="3046444"/>
            <a:ext cx="4635500" cy="3358418"/>
          </a:xfrm>
          <a:prstGeom prst="rect">
            <a:avLst/>
          </a:prstGeom>
        </p:spPr>
      </p:pic>
      <p:sp>
        <p:nvSpPr>
          <p:cNvPr id="7" name="Google Shape;143;g729e55cc7b_0_31">
            <a:extLst>
              <a:ext uri="{FF2B5EF4-FFF2-40B4-BE49-F238E27FC236}">
                <a16:creationId xmlns:a16="http://schemas.microsoft.com/office/drawing/2014/main" id="{7C912E40-A855-4B84-8DB9-522A705BC308}"/>
              </a:ext>
            </a:extLst>
          </p:cNvPr>
          <p:cNvSpPr txBox="1">
            <a:spLocks/>
          </p:cNvSpPr>
          <p:nvPr/>
        </p:nvSpPr>
        <p:spPr>
          <a:xfrm>
            <a:off x="5340350" y="2913028"/>
            <a:ext cx="3233420" cy="2521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500"/>
              </a:spcBef>
              <a:spcAft>
                <a:spcPts val="0"/>
              </a:spcAft>
              <a:buClr>
                <a:schemeClr val="dk1"/>
              </a:buClr>
              <a:buSzPts val="18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114300" indent="0">
              <a:spcBef>
                <a:spcPts val="0"/>
              </a:spcBef>
              <a:buNone/>
            </a:pPr>
            <a:r>
              <a:rPr lang="en-US" sz="1600" dirty="0"/>
              <a:t>Here is an example of a robot that uses a rack and pinion.</a:t>
            </a:r>
          </a:p>
          <a:p>
            <a:pPr marL="114300" indent="0">
              <a:spcBef>
                <a:spcPts val="0"/>
              </a:spcBef>
              <a:buNone/>
            </a:pPr>
            <a:r>
              <a:rPr lang="en-US" sz="1600" dirty="0"/>
              <a:t>This robot is using the rack and pinion system to lift itself up 6 inches, displaying an ideal situation where it can be used.</a:t>
            </a:r>
          </a:p>
          <a:p>
            <a:pPr marL="114300" indent="0">
              <a:spcBef>
                <a:spcPts val="0"/>
              </a:spcBef>
              <a:buNone/>
            </a:pPr>
            <a:r>
              <a:rPr lang="en-US" sz="1600" dirty="0"/>
              <a:t>(Rover Ruckus Challenge)</a:t>
            </a:r>
          </a:p>
          <a:p>
            <a:pPr marL="114300" indent="0">
              <a:spcBef>
                <a:spcPts val="0"/>
              </a:spcBef>
              <a:buNone/>
            </a:pPr>
            <a:endParaRPr lang="en-US" sz="1600" dirty="0"/>
          </a:p>
          <a:p>
            <a:pPr marL="114300" indent="0">
              <a:spcBef>
                <a:spcPts val="0"/>
              </a:spcBef>
              <a:buNone/>
            </a:pPr>
            <a:r>
              <a:rPr lang="en-US" sz="1600" dirty="0"/>
              <a:t>The Tetrix Rack and Pinion System can be purchased at: </a:t>
            </a:r>
            <a:r>
              <a:rPr lang="en-US" sz="1600" dirty="0">
                <a:hlinkClick r:id="rId5"/>
              </a:rPr>
              <a:t>https://www.pitsco.com/TETRIX-Rack-and-Pinion-Linear-Slide-Pack</a:t>
            </a:r>
            <a:endParaRPr lang="en-US" sz="1600" dirty="0"/>
          </a:p>
          <a:p>
            <a:pPr marL="0" indent="0">
              <a:buFont typeface="Arial"/>
              <a:buNone/>
            </a:pPr>
            <a:endParaRPr lang="en-US" dirty="0"/>
          </a:p>
        </p:txBody>
      </p:sp>
    </p:spTree>
    <p:extLst>
      <p:ext uri="{BB962C8B-B14F-4D97-AF65-F5344CB8AC3E}">
        <p14:creationId xmlns:p14="http://schemas.microsoft.com/office/powerpoint/2010/main" val="424082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729e55cc7b_0_37"/>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Linear Actuators</a:t>
            </a:r>
            <a:endParaRPr/>
          </a:p>
        </p:txBody>
      </p:sp>
      <p:sp>
        <p:nvSpPr>
          <p:cNvPr id="152" name="Google Shape;152;g729e55cc7b_0_37"/>
          <p:cNvSpPr txBox="1">
            <a:spLocks noGrp="1"/>
          </p:cNvSpPr>
          <p:nvPr>
            <p:ph type="body" idx="1"/>
          </p:nvPr>
        </p:nvSpPr>
        <p:spPr>
          <a:xfrm>
            <a:off x="240000" y="1165367"/>
            <a:ext cx="8664000" cy="5029200"/>
          </a:xfrm>
          <a:prstGeom prst="rect">
            <a:avLst/>
          </a:prstGeom>
        </p:spPr>
        <p:txBody>
          <a:bodyPr spcFirstLastPara="1" wrap="square" lIns="91425" tIns="45700" rIns="91425" bIns="45700" anchor="t" anchorCtr="0">
            <a:noAutofit/>
          </a:bodyPr>
          <a:lstStyle/>
          <a:p>
            <a:pPr lvl="1">
              <a:spcBef>
                <a:spcPts val="0"/>
              </a:spcBef>
            </a:pPr>
            <a:endParaRPr lang="en-US" dirty="0"/>
          </a:p>
          <a:p>
            <a:pPr lvl="1">
              <a:spcBef>
                <a:spcPts val="0"/>
              </a:spcBef>
            </a:pPr>
            <a:endParaRPr lang="en-US" dirty="0"/>
          </a:p>
          <a:p>
            <a:pPr lvl="1">
              <a:spcBef>
                <a:spcPts val="0"/>
              </a:spcBef>
            </a:pPr>
            <a:r>
              <a:rPr lang="en-US" dirty="0"/>
              <a:t>Linear Actuators work using a lead screw. This lead screw works with a metal bar that extends outwards, forming a screw to bolt relationship.</a:t>
            </a:r>
          </a:p>
          <a:p>
            <a:pPr lvl="1">
              <a:spcBef>
                <a:spcPts val="0"/>
              </a:spcBef>
            </a:pPr>
            <a:r>
              <a:rPr lang="en-US" dirty="0"/>
              <a:t>When the lead screw spins, the bolt either tightens or loosens, just like a bolt would in real life, causing the bolt (Metal bar) to travel up or down.</a:t>
            </a:r>
          </a:p>
          <a:p>
            <a:pPr lvl="1">
              <a:spcBef>
                <a:spcPts val="0"/>
              </a:spcBef>
            </a:pPr>
            <a:r>
              <a:rPr lang="en-US" dirty="0"/>
              <a:t>Advantages</a:t>
            </a:r>
          </a:p>
          <a:p>
            <a:pPr lvl="2">
              <a:spcBef>
                <a:spcPts val="0"/>
              </a:spcBef>
            </a:pPr>
            <a:r>
              <a:rPr lang="en-US" dirty="0"/>
              <a:t>This system offer by far the most torque </a:t>
            </a:r>
          </a:p>
          <a:p>
            <a:pPr lvl="2">
              <a:spcBef>
                <a:spcPts val="0"/>
              </a:spcBef>
            </a:pPr>
            <a:r>
              <a:rPr lang="en-US" dirty="0"/>
              <a:t>The system is very reliable </a:t>
            </a:r>
          </a:p>
          <a:p>
            <a:pPr lvl="2">
              <a:spcBef>
                <a:spcPts val="0"/>
              </a:spcBef>
            </a:pPr>
            <a:r>
              <a:rPr lang="en-US" dirty="0"/>
              <a:t>Due to the friction on the lead screw, linear actuators can only move downwards when the motor spins, no matter how much force is put on it, which can be very useful when something must hold its position under duress or if the motor is not powered</a:t>
            </a:r>
          </a:p>
          <a:p>
            <a:pPr lvl="1">
              <a:spcBef>
                <a:spcPts val="0"/>
              </a:spcBef>
            </a:pPr>
            <a:r>
              <a:rPr lang="en-US" dirty="0"/>
              <a:t>Disadvantages</a:t>
            </a:r>
          </a:p>
          <a:p>
            <a:pPr lvl="2">
              <a:spcBef>
                <a:spcPts val="0"/>
              </a:spcBef>
            </a:pPr>
            <a:r>
              <a:rPr lang="en-US" dirty="0"/>
              <a:t>Linear Actuators are very slow</a:t>
            </a:r>
          </a:p>
          <a:p>
            <a:pPr lvl="2">
              <a:spcBef>
                <a:spcPts val="0"/>
              </a:spcBef>
            </a:pPr>
            <a:r>
              <a:rPr lang="en-US" dirty="0"/>
              <a:t>There is only one model that is FTC legal and available for teams</a:t>
            </a:r>
          </a:p>
        </p:txBody>
      </p:sp>
      <p:pic>
        <p:nvPicPr>
          <p:cNvPr id="153" name="Google Shape;153;g729e55cc7b_0_37"/>
          <p:cNvPicPr preferRelativeResize="0"/>
          <p:nvPr/>
        </p:nvPicPr>
        <p:blipFill rotWithShape="1">
          <a:blip r:embed="rId3">
            <a:alphaModFix/>
          </a:blip>
          <a:srcRect l="7209"/>
          <a:stretch/>
        </p:blipFill>
        <p:spPr>
          <a:xfrm>
            <a:off x="5641921" y="234950"/>
            <a:ext cx="3242999" cy="1096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29e55cc7b_0_31"/>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Linear Actuators</a:t>
            </a:r>
            <a:endParaRPr dirty="0"/>
          </a:p>
        </p:txBody>
      </p:sp>
      <p:sp>
        <p:nvSpPr>
          <p:cNvPr id="143" name="Google Shape;143;g729e55cc7b_0_31"/>
          <p:cNvSpPr txBox="1">
            <a:spLocks noGrp="1"/>
          </p:cNvSpPr>
          <p:nvPr>
            <p:ph type="body" idx="1"/>
          </p:nvPr>
        </p:nvSpPr>
        <p:spPr>
          <a:xfrm>
            <a:off x="259080" y="1423211"/>
            <a:ext cx="7564120" cy="5029200"/>
          </a:xfrm>
          <a:prstGeom prst="rect">
            <a:avLst/>
          </a:prstGeom>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US" dirty="0"/>
              <a:t>Ideal situations</a:t>
            </a:r>
          </a:p>
          <a:p>
            <a:pPr lvl="1">
              <a:spcBef>
                <a:spcPts val="0"/>
              </a:spcBef>
            </a:pPr>
            <a:r>
              <a:rPr lang="en-US" dirty="0"/>
              <a:t>The linear actuator system should be used in scenarios where power is of the utmost importance, but speed is not</a:t>
            </a:r>
          </a:p>
          <a:p>
            <a:pPr lvl="1">
              <a:spcBef>
                <a:spcPts val="0"/>
              </a:spcBef>
            </a:pPr>
            <a:endParaRPr lang="en-US" dirty="0"/>
          </a:p>
          <a:p>
            <a:pPr marL="0" lvl="0" indent="0" algn="l" rtl="0">
              <a:spcBef>
                <a:spcPts val="1000"/>
              </a:spcBef>
              <a:spcAft>
                <a:spcPts val="0"/>
              </a:spcAft>
              <a:buNone/>
            </a:pPr>
            <a:endParaRPr dirty="0"/>
          </a:p>
        </p:txBody>
      </p:sp>
      <p:sp>
        <p:nvSpPr>
          <p:cNvPr id="7" name="Google Shape;143;g729e55cc7b_0_31">
            <a:extLst>
              <a:ext uri="{FF2B5EF4-FFF2-40B4-BE49-F238E27FC236}">
                <a16:creationId xmlns:a16="http://schemas.microsoft.com/office/drawing/2014/main" id="{7C912E40-A855-4B84-8DB9-522A705BC308}"/>
              </a:ext>
            </a:extLst>
          </p:cNvPr>
          <p:cNvSpPr txBox="1">
            <a:spLocks/>
          </p:cNvSpPr>
          <p:nvPr/>
        </p:nvSpPr>
        <p:spPr>
          <a:xfrm>
            <a:off x="5310290" y="2449478"/>
            <a:ext cx="3233420" cy="2521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500"/>
              </a:spcBef>
              <a:spcAft>
                <a:spcPts val="0"/>
              </a:spcAft>
              <a:buClr>
                <a:schemeClr val="dk1"/>
              </a:buClr>
              <a:buSzPts val="18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114300" indent="0">
              <a:spcBef>
                <a:spcPts val="0"/>
              </a:spcBef>
              <a:buNone/>
            </a:pPr>
            <a:r>
              <a:rPr lang="en-US" sz="1600" dirty="0"/>
              <a:t>Here is an example of a robot that uses a linear actuator.</a:t>
            </a:r>
          </a:p>
          <a:p>
            <a:pPr marL="114300" indent="0">
              <a:spcBef>
                <a:spcPts val="0"/>
              </a:spcBef>
              <a:buNone/>
            </a:pPr>
            <a:r>
              <a:rPr lang="en-US" sz="1600" dirty="0"/>
              <a:t>This robot is using the mechanism to lift itself up 6 inches, just like the robot displayed previously. This team used a linear actuator instead of a rack and pinion as linear actuators give more torque, so could be used to lift up heavier robots</a:t>
            </a:r>
          </a:p>
          <a:p>
            <a:pPr marL="114300" indent="0">
              <a:spcBef>
                <a:spcPts val="0"/>
              </a:spcBef>
              <a:buNone/>
            </a:pPr>
            <a:endParaRPr lang="en-US" sz="1600" dirty="0"/>
          </a:p>
          <a:p>
            <a:pPr marL="114300" indent="0">
              <a:spcBef>
                <a:spcPts val="0"/>
              </a:spcBef>
              <a:buNone/>
            </a:pPr>
            <a:r>
              <a:rPr lang="en-US" sz="1600" dirty="0"/>
              <a:t>The </a:t>
            </a:r>
            <a:r>
              <a:rPr lang="en-US" sz="1600" dirty="0" err="1"/>
              <a:t>ServoCity</a:t>
            </a:r>
            <a:r>
              <a:rPr lang="en-US" sz="1600" dirty="0"/>
              <a:t> linear actuator system can be purchased at: </a:t>
            </a:r>
            <a:r>
              <a:rPr lang="en-US" sz="1600" dirty="0">
                <a:hlinkClick r:id="rId3"/>
              </a:rPr>
              <a:t>https://www.servocity.com/linear-actuator-kit-7-4-stroke-6-0-sec</a:t>
            </a:r>
            <a:endParaRPr lang="en-US" dirty="0"/>
          </a:p>
        </p:txBody>
      </p:sp>
      <p:pic>
        <p:nvPicPr>
          <p:cNvPr id="8" name="Google Shape;153;g729e55cc7b_0_37">
            <a:extLst>
              <a:ext uri="{FF2B5EF4-FFF2-40B4-BE49-F238E27FC236}">
                <a16:creationId xmlns:a16="http://schemas.microsoft.com/office/drawing/2014/main" id="{8CD5C2DA-D9F3-4DB5-91EB-7E61F56E791D}"/>
              </a:ext>
            </a:extLst>
          </p:cNvPr>
          <p:cNvPicPr preferRelativeResize="0"/>
          <p:nvPr/>
        </p:nvPicPr>
        <p:blipFill rotWithShape="1">
          <a:blip r:embed="rId4">
            <a:alphaModFix/>
          </a:blip>
          <a:srcRect l="7209"/>
          <a:stretch/>
        </p:blipFill>
        <p:spPr>
          <a:xfrm>
            <a:off x="5545401" y="281708"/>
            <a:ext cx="3242999" cy="1096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DSC07883">
            <a:extLst>
              <a:ext uri="{FF2B5EF4-FFF2-40B4-BE49-F238E27FC236}">
                <a16:creationId xmlns:a16="http://schemas.microsoft.com/office/drawing/2014/main" id="{DCE6140D-0AED-48BA-9B01-D9FE1DF384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33" y="2649908"/>
            <a:ext cx="4720104" cy="3642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90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729e55cc7b_0_43"/>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Scissor Lifts</a:t>
            </a:r>
            <a:endParaRPr/>
          </a:p>
        </p:txBody>
      </p:sp>
      <p:pic>
        <p:nvPicPr>
          <p:cNvPr id="162" name="Google Shape;162;g729e55cc7b_0_43"/>
          <p:cNvPicPr preferRelativeResize="0"/>
          <p:nvPr/>
        </p:nvPicPr>
        <p:blipFill>
          <a:blip r:embed="rId3">
            <a:alphaModFix/>
          </a:blip>
          <a:stretch>
            <a:fillRect/>
          </a:stretch>
        </p:blipFill>
        <p:spPr>
          <a:xfrm>
            <a:off x="6806965" y="88900"/>
            <a:ext cx="2077955" cy="1487757"/>
          </a:xfrm>
          <a:prstGeom prst="rect">
            <a:avLst/>
          </a:prstGeom>
          <a:ln>
            <a:noFill/>
          </a:ln>
          <a:effectLst>
            <a:softEdge rad="112500"/>
          </a:effectLst>
        </p:spPr>
      </p:pic>
      <p:sp>
        <p:nvSpPr>
          <p:cNvPr id="3" name="Text Placeholder 2">
            <a:extLst>
              <a:ext uri="{FF2B5EF4-FFF2-40B4-BE49-F238E27FC236}">
                <a16:creationId xmlns:a16="http://schemas.microsoft.com/office/drawing/2014/main" id="{22783024-6895-474A-8C40-9F94E53AB533}"/>
              </a:ext>
            </a:extLst>
          </p:cNvPr>
          <p:cNvSpPr>
            <a:spLocks noGrp="1"/>
          </p:cNvSpPr>
          <p:nvPr>
            <p:ph type="body" idx="1"/>
          </p:nvPr>
        </p:nvSpPr>
        <p:spPr/>
        <p:txBody>
          <a:bodyPr/>
          <a:lstStyle/>
          <a:p>
            <a:r>
              <a:rPr lang="en-US" dirty="0"/>
              <a:t>Scissor lifts are operated by either a rack and pinion or lead screw, which contract the scissor legs, causing upwards linear movement</a:t>
            </a:r>
          </a:p>
          <a:p>
            <a:r>
              <a:rPr lang="en-US" dirty="0"/>
              <a:t>One scissor leg is stationary, while one scissor leg is attached to the rack and pinion/lead screw.</a:t>
            </a:r>
          </a:p>
          <a:p>
            <a:r>
              <a:rPr lang="en-US" dirty="0"/>
              <a:t>Advantages</a:t>
            </a:r>
          </a:p>
          <a:p>
            <a:pPr lvl="1"/>
            <a:r>
              <a:rPr lang="en-US" dirty="0"/>
              <a:t>Scissor lifts are high torque</a:t>
            </a:r>
          </a:p>
          <a:p>
            <a:pPr lvl="1"/>
            <a:r>
              <a:rPr lang="en-US" dirty="0"/>
              <a:t>They can go very long distances</a:t>
            </a:r>
          </a:p>
          <a:p>
            <a:pPr lvl="1"/>
            <a:r>
              <a:rPr lang="en-US" dirty="0"/>
              <a:t>Can be built to move very fast</a:t>
            </a:r>
          </a:p>
          <a:p>
            <a:r>
              <a:rPr lang="en-US" dirty="0"/>
              <a:t>Disadvantages</a:t>
            </a:r>
          </a:p>
          <a:p>
            <a:pPr lvl="1"/>
            <a:r>
              <a:rPr lang="en-US" dirty="0"/>
              <a:t>Significantly harder to build correctly than other mechanisms</a:t>
            </a:r>
          </a:p>
          <a:p>
            <a:pPr lvl="1"/>
            <a:r>
              <a:rPr lang="en-US" dirty="0"/>
              <a:t>Not many kits available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29e55cc7b_0_31"/>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Scissor Lifts</a:t>
            </a:r>
            <a:endParaRPr dirty="0"/>
          </a:p>
        </p:txBody>
      </p:sp>
      <p:sp>
        <p:nvSpPr>
          <p:cNvPr id="143" name="Google Shape;143;g729e55cc7b_0_31"/>
          <p:cNvSpPr txBox="1">
            <a:spLocks noGrp="1"/>
          </p:cNvSpPr>
          <p:nvPr>
            <p:ph type="body" idx="1"/>
          </p:nvPr>
        </p:nvSpPr>
        <p:spPr>
          <a:xfrm>
            <a:off x="259080" y="1423211"/>
            <a:ext cx="7564120" cy="5029200"/>
          </a:xfrm>
          <a:prstGeom prst="rect">
            <a:avLst/>
          </a:prstGeom>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US" dirty="0"/>
              <a:t>Ideal situations</a:t>
            </a:r>
          </a:p>
          <a:p>
            <a:pPr lvl="1">
              <a:spcBef>
                <a:spcPts val="0"/>
              </a:spcBef>
            </a:pPr>
            <a:r>
              <a:rPr lang="en-US" dirty="0"/>
              <a:t>The scissor lift should be used in situations where you need to move long distances and space is not the biggest concern </a:t>
            </a:r>
          </a:p>
          <a:p>
            <a:pPr lvl="1">
              <a:spcBef>
                <a:spcPts val="0"/>
              </a:spcBef>
            </a:pPr>
            <a:endParaRPr lang="en-US" dirty="0"/>
          </a:p>
          <a:p>
            <a:pPr marL="0" lvl="0" indent="0" algn="l" rtl="0">
              <a:spcBef>
                <a:spcPts val="1000"/>
              </a:spcBef>
              <a:spcAft>
                <a:spcPts val="0"/>
              </a:spcAft>
              <a:buNone/>
            </a:pPr>
            <a:endParaRPr dirty="0"/>
          </a:p>
        </p:txBody>
      </p:sp>
      <p:sp>
        <p:nvSpPr>
          <p:cNvPr id="7" name="Google Shape;143;g729e55cc7b_0_31">
            <a:extLst>
              <a:ext uri="{FF2B5EF4-FFF2-40B4-BE49-F238E27FC236}">
                <a16:creationId xmlns:a16="http://schemas.microsoft.com/office/drawing/2014/main" id="{7C912E40-A855-4B84-8DB9-522A705BC308}"/>
              </a:ext>
            </a:extLst>
          </p:cNvPr>
          <p:cNvSpPr txBox="1">
            <a:spLocks/>
          </p:cNvSpPr>
          <p:nvPr/>
        </p:nvSpPr>
        <p:spPr>
          <a:xfrm>
            <a:off x="5310290" y="2676930"/>
            <a:ext cx="3233420" cy="2521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500"/>
              </a:spcBef>
              <a:spcAft>
                <a:spcPts val="0"/>
              </a:spcAft>
              <a:buClr>
                <a:schemeClr val="dk1"/>
              </a:buClr>
              <a:buSzPts val="18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114300" indent="0">
              <a:spcBef>
                <a:spcPts val="0"/>
              </a:spcBef>
              <a:buNone/>
            </a:pPr>
            <a:r>
              <a:rPr lang="en-US" sz="1600" dirty="0"/>
              <a:t>Here is an example of a robot that uses the scissor lift</a:t>
            </a:r>
          </a:p>
          <a:p>
            <a:pPr marL="114300" indent="0">
              <a:spcBef>
                <a:spcPts val="0"/>
              </a:spcBef>
              <a:buNone/>
            </a:pPr>
            <a:r>
              <a:rPr lang="en-US" sz="1600" dirty="0"/>
              <a:t>This robot is using the mechanism to stack 8 inch tall blocks in a stack of at least 5.</a:t>
            </a:r>
          </a:p>
          <a:p>
            <a:pPr marL="114300" indent="0">
              <a:spcBef>
                <a:spcPts val="0"/>
              </a:spcBef>
              <a:buNone/>
            </a:pPr>
            <a:r>
              <a:rPr lang="en-US" sz="1600" dirty="0"/>
              <a:t>The scissor lift was effective here as it can go very high at a fast speed.</a:t>
            </a:r>
          </a:p>
          <a:p>
            <a:pPr marL="114300" indent="0">
              <a:spcBef>
                <a:spcPts val="0"/>
              </a:spcBef>
              <a:buNone/>
            </a:pPr>
            <a:r>
              <a:rPr lang="en-US" sz="1600" dirty="0"/>
              <a:t>(</a:t>
            </a:r>
            <a:r>
              <a:rPr lang="en-US" sz="1600" dirty="0" err="1"/>
              <a:t>SkyStone</a:t>
            </a:r>
            <a:r>
              <a:rPr lang="en-US" sz="1600" dirty="0"/>
              <a:t> Challenge)</a:t>
            </a:r>
          </a:p>
        </p:txBody>
      </p:sp>
      <p:pic>
        <p:nvPicPr>
          <p:cNvPr id="2" name="Picture 1">
            <a:extLst>
              <a:ext uri="{FF2B5EF4-FFF2-40B4-BE49-F238E27FC236}">
                <a16:creationId xmlns:a16="http://schemas.microsoft.com/office/drawing/2014/main" id="{6C5678B6-76BD-4B4B-A1C6-ABA0BFD2F6F6}"/>
              </a:ext>
            </a:extLst>
          </p:cNvPr>
          <p:cNvPicPr>
            <a:picLocks noChangeAspect="1"/>
          </p:cNvPicPr>
          <p:nvPr/>
        </p:nvPicPr>
        <p:blipFill>
          <a:blip r:embed="rId3"/>
          <a:stretch>
            <a:fillRect/>
          </a:stretch>
        </p:blipFill>
        <p:spPr>
          <a:xfrm>
            <a:off x="1460630" y="2883671"/>
            <a:ext cx="3384420" cy="3267891"/>
          </a:xfrm>
          <a:prstGeom prst="rect">
            <a:avLst/>
          </a:prstGeom>
        </p:spPr>
      </p:pic>
      <p:pic>
        <p:nvPicPr>
          <p:cNvPr id="9" name="Google Shape;162;g729e55cc7b_0_43">
            <a:extLst>
              <a:ext uri="{FF2B5EF4-FFF2-40B4-BE49-F238E27FC236}">
                <a16:creationId xmlns:a16="http://schemas.microsoft.com/office/drawing/2014/main" id="{93CDCC99-2702-4DBE-B17E-6C90BDF84C46}"/>
              </a:ext>
            </a:extLst>
          </p:cNvPr>
          <p:cNvPicPr preferRelativeResize="0"/>
          <p:nvPr/>
        </p:nvPicPr>
        <p:blipFill>
          <a:blip r:embed="rId4">
            <a:alphaModFix/>
          </a:blip>
          <a:stretch>
            <a:fillRect/>
          </a:stretch>
        </p:blipFill>
        <p:spPr>
          <a:xfrm>
            <a:off x="6246895" y="69952"/>
            <a:ext cx="2452605" cy="1755996"/>
          </a:xfrm>
          <a:prstGeom prst="rect">
            <a:avLst/>
          </a:prstGeom>
          <a:ln>
            <a:noFill/>
          </a:ln>
          <a:effectLst>
            <a:softEdge rad="112500"/>
          </a:effectLst>
        </p:spPr>
      </p:pic>
    </p:spTree>
    <p:extLst>
      <p:ext uri="{BB962C8B-B14F-4D97-AF65-F5344CB8AC3E}">
        <p14:creationId xmlns:p14="http://schemas.microsoft.com/office/powerpoint/2010/main" val="209077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729e55cc7b_0_49"/>
          <p:cNvSpPr txBox="1">
            <a:spLocks noGrp="1"/>
          </p:cNvSpPr>
          <p:nvPr>
            <p:ph type="title"/>
          </p:nvPr>
        </p:nvSpPr>
        <p:spPr>
          <a:xfrm>
            <a:off x="259080" y="365125"/>
            <a:ext cx="8664000" cy="739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Linear Slides</a:t>
            </a:r>
            <a:endParaRPr dirty="0"/>
          </a:p>
        </p:txBody>
      </p:sp>
      <p:sp>
        <p:nvSpPr>
          <p:cNvPr id="8" name="Text Placeholder 2">
            <a:extLst>
              <a:ext uri="{FF2B5EF4-FFF2-40B4-BE49-F238E27FC236}">
                <a16:creationId xmlns:a16="http://schemas.microsoft.com/office/drawing/2014/main" id="{DB595A0B-B6F0-4FE2-8115-F18662673416}"/>
              </a:ext>
            </a:extLst>
          </p:cNvPr>
          <p:cNvSpPr>
            <a:spLocks noGrp="1"/>
          </p:cNvSpPr>
          <p:nvPr>
            <p:ph type="body" idx="1"/>
          </p:nvPr>
        </p:nvSpPr>
        <p:spPr>
          <a:xfrm>
            <a:off x="2146300" y="1249680"/>
            <a:ext cx="4425950" cy="5029199"/>
          </a:xfrm>
        </p:spPr>
        <p:txBody>
          <a:bodyPr>
            <a:normAutofit fontScale="92500"/>
          </a:bodyPr>
          <a:lstStyle/>
          <a:p>
            <a:r>
              <a:rPr lang="en-US" sz="1400" dirty="0"/>
              <a:t>Linear slides work using a system of strings going stage to stage in a zig zag pattern. When the string is pulled, the stages will go up to compensate for the lost string.</a:t>
            </a:r>
          </a:p>
          <a:p>
            <a:r>
              <a:rPr lang="en-US" sz="1400" dirty="0"/>
              <a:t>Advantages</a:t>
            </a:r>
          </a:p>
          <a:p>
            <a:pPr lvl="1"/>
            <a:r>
              <a:rPr lang="en-US" sz="1200" dirty="0"/>
              <a:t>There are many available linear slide building kits</a:t>
            </a:r>
          </a:p>
          <a:p>
            <a:pPr lvl="1"/>
            <a:r>
              <a:rPr lang="en-US" sz="1200" dirty="0"/>
              <a:t>Linear slides are fast and reliable</a:t>
            </a:r>
          </a:p>
          <a:p>
            <a:pPr lvl="1"/>
            <a:r>
              <a:rPr lang="en-US" sz="1200" dirty="0"/>
              <a:t>They are compact, and you can add as many slides as needed to go up any target length</a:t>
            </a:r>
          </a:p>
          <a:p>
            <a:r>
              <a:rPr lang="en-US" sz="1400" dirty="0"/>
              <a:t>Disadvantages</a:t>
            </a:r>
          </a:p>
          <a:p>
            <a:pPr lvl="1"/>
            <a:r>
              <a:rPr lang="en-US" sz="1200" dirty="0"/>
              <a:t>They are only powered in </a:t>
            </a:r>
            <a:r>
              <a:rPr lang="en-US" sz="1200" b="1" dirty="0"/>
              <a:t>one direction of motion</a:t>
            </a:r>
            <a:r>
              <a:rPr lang="en-US" sz="1200" dirty="0"/>
              <a:t>. They can only go up, and you must use either surgical tubing or a second string to bring them down</a:t>
            </a:r>
          </a:p>
          <a:p>
            <a:pPr lvl="1"/>
            <a:r>
              <a:rPr lang="en-US" sz="1200" dirty="0"/>
              <a:t>Linear slides are not the strongest mechanism</a:t>
            </a:r>
            <a:endParaRPr lang="en-US" sz="1400" dirty="0"/>
          </a:p>
          <a:p>
            <a:r>
              <a:rPr lang="en-US" sz="1400" dirty="0"/>
              <a:t>There are 2 types of stringing for linear slides, each with their own advantages and disadvantages</a:t>
            </a:r>
          </a:p>
          <a:p>
            <a:pPr lvl="1"/>
            <a:r>
              <a:rPr lang="en-US" sz="1400" dirty="0"/>
              <a:t>Elevator Stringing (Pictured on the right)</a:t>
            </a:r>
          </a:p>
          <a:p>
            <a:pPr lvl="1"/>
            <a:r>
              <a:rPr lang="en-US" sz="1400" dirty="0"/>
              <a:t>Cascading Stringing (Pictured on the left)</a:t>
            </a:r>
          </a:p>
        </p:txBody>
      </p:sp>
      <p:pic>
        <p:nvPicPr>
          <p:cNvPr id="2" name="Picture 1">
            <a:extLst>
              <a:ext uri="{FF2B5EF4-FFF2-40B4-BE49-F238E27FC236}">
                <a16:creationId xmlns:a16="http://schemas.microsoft.com/office/drawing/2014/main" id="{22A3AC62-B1E7-4CE1-90B2-FEACD6E50756}"/>
              </a:ext>
            </a:extLst>
          </p:cNvPr>
          <p:cNvPicPr>
            <a:picLocks noChangeAspect="1"/>
          </p:cNvPicPr>
          <p:nvPr/>
        </p:nvPicPr>
        <p:blipFill rotWithShape="1">
          <a:blip r:embed="rId3"/>
          <a:srcRect l="13051" t="-100" b="100"/>
          <a:stretch/>
        </p:blipFill>
        <p:spPr>
          <a:xfrm>
            <a:off x="6564463" y="1385887"/>
            <a:ext cx="2579537" cy="4652963"/>
          </a:xfrm>
          <a:prstGeom prst="rect">
            <a:avLst/>
          </a:prstGeom>
        </p:spPr>
      </p:pic>
      <p:pic>
        <p:nvPicPr>
          <p:cNvPr id="3" name="Picture 2">
            <a:extLst>
              <a:ext uri="{FF2B5EF4-FFF2-40B4-BE49-F238E27FC236}">
                <a16:creationId xmlns:a16="http://schemas.microsoft.com/office/drawing/2014/main" id="{A84996B1-75BF-4BB2-9780-19DA7BCDFCB5}"/>
              </a:ext>
            </a:extLst>
          </p:cNvPr>
          <p:cNvPicPr>
            <a:picLocks noChangeAspect="1"/>
          </p:cNvPicPr>
          <p:nvPr/>
        </p:nvPicPr>
        <p:blipFill rotWithShape="1">
          <a:blip r:embed="rId4"/>
          <a:srcRect l="9003"/>
          <a:stretch/>
        </p:blipFill>
        <p:spPr>
          <a:xfrm>
            <a:off x="0" y="1464419"/>
            <a:ext cx="2557272" cy="4574431"/>
          </a:xfrm>
          <a:prstGeom prst="rect">
            <a:avLst/>
          </a:prstGeom>
        </p:spPr>
      </p:pic>
    </p:spTree>
  </p:cSld>
  <p:clrMapOvr>
    <a:masterClrMapping/>
  </p:clrMapOvr>
</p:sld>
</file>

<file path=ppt/theme/theme1.xml><?xml version="1.0" encoding="utf-8"?>
<a:theme xmlns:a="http://schemas.openxmlformats.org/drawingml/2006/main"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1126</Words>
  <Application>Microsoft Macintosh PowerPoint</Application>
  <PresentationFormat>On-screen Show (4:3)</PresentationFormat>
  <Paragraphs>124</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Helvetica Neue</vt:lpstr>
      <vt:lpstr>Century Gothic</vt:lpstr>
      <vt:lpstr>Abril Fatface</vt:lpstr>
      <vt:lpstr>Alice</vt:lpstr>
      <vt:lpstr>Calibri</vt:lpstr>
      <vt:lpstr>BrushVTI</vt:lpstr>
      <vt:lpstr>Linear Motion Mechanisms</vt:lpstr>
      <vt:lpstr>Linear Motion Mechanisms</vt:lpstr>
      <vt:lpstr>Rack and Pinion </vt:lpstr>
      <vt:lpstr>Rack and Pinion </vt:lpstr>
      <vt:lpstr>Linear Actuators</vt:lpstr>
      <vt:lpstr>Linear Actuators</vt:lpstr>
      <vt:lpstr>Scissor Lifts</vt:lpstr>
      <vt:lpstr>Scissor Lifts</vt:lpstr>
      <vt:lpstr>Linear Slides</vt:lpstr>
      <vt:lpstr>Elevator vs Cascading</vt:lpstr>
      <vt:lpstr>Linear Slides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 Extension Modules!</dc:title>
  <dc:creator>Srinivasan Seshan</dc:creator>
  <cp:lastModifiedBy>Srinivasan Seshan</cp:lastModifiedBy>
  <cp:revision>13</cp:revision>
  <dcterms:created xsi:type="dcterms:W3CDTF">2020-03-03T17:05:41Z</dcterms:created>
  <dcterms:modified xsi:type="dcterms:W3CDTF">2020-04-05T12:53:24Z</dcterms:modified>
</cp:coreProperties>
</file>